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10"/>
  </p:notesMasterIdLst>
  <p:sldIdLst>
    <p:sldId id="328" r:id="rId2"/>
    <p:sldId id="334" r:id="rId3"/>
    <p:sldId id="331" r:id="rId4"/>
    <p:sldId id="332" r:id="rId5"/>
    <p:sldId id="333" r:id="rId6"/>
    <p:sldId id="329" r:id="rId7"/>
    <p:sldId id="335" r:id="rId8"/>
    <p:sldId id="325" r:id="rId9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iel Smit" initials="M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4BDF2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2B2A40-7A90-4E72-820C-57F88C58F650}" v="26" dt="2020-06-09T09:32:27.7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 autoAdjust="0"/>
  </p:normalViewPr>
  <p:slideViewPr>
    <p:cSldViewPr>
      <p:cViewPr varScale="1">
        <p:scale>
          <a:sx n="72" d="100"/>
          <a:sy n="72" d="100"/>
        </p:scale>
        <p:origin x="129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" userId="26a08f2c-01df-42fd-8b2e-f6be77dec936" providerId="ADAL" clId="{0D2B2A40-7A90-4E72-820C-57F88C58F650}"/>
    <pc:docChg chg="delSld modSld">
      <pc:chgData name="Johan" userId="26a08f2c-01df-42fd-8b2e-f6be77dec936" providerId="ADAL" clId="{0D2B2A40-7A90-4E72-820C-57F88C58F650}" dt="2020-06-02T10:57:54.147" v="24" actId="6549"/>
      <pc:docMkLst>
        <pc:docMk/>
      </pc:docMkLst>
      <pc:sldChg chg="del">
        <pc:chgData name="Johan" userId="26a08f2c-01df-42fd-8b2e-f6be77dec936" providerId="ADAL" clId="{0D2B2A40-7A90-4E72-820C-57F88C58F650}" dt="2020-06-02T10:10:11.820" v="0" actId="2696"/>
        <pc:sldMkLst>
          <pc:docMk/>
          <pc:sldMk cId="0" sldId="317"/>
        </pc:sldMkLst>
      </pc:sldChg>
      <pc:sldChg chg="modSp">
        <pc:chgData name="Johan" userId="26a08f2c-01df-42fd-8b2e-f6be77dec936" providerId="ADAL" clId="{0D2B2A40-7A90-4E72-820C-57F88C58F650}" dt="2020-06-02T10:57:54.147" v="24" actId="6549"/>
        <pc:sldMkLst>
          <pc:docMk/>
          <pc:sldMk cId="3005264332" sldId="333"/>
        </pc:sldMkLst>
        <pc:spChg chg="mod">
          <ac:chgData name="Johan" userId="26a08f2c-01df-42fd-8b2e-f6be77dec936" providerId="ADAL" clId="{0D2B2A40-7A90-4E72-820C-57F88C58F650}" dt="2020-06-02T10:57:54.147" v="24" actId="6549"/>
          <ac:spMkLst>
            <pc:docMk/>
            <pc:sldMk cId="3005264332" sldId="333"/>
            <ac:spMk id="11268" creationId="{00000000-0000-0000-0000-000000000000}"/>
          </ac:spMkLst>
        </pc:spChg>
      </pc:sldChg>
      <pc:sldChg chg="del">
        <pc:chgData name="Johan" userId="26a08f2c-01df-42fd-8b2e-f6be77dec936" providerId="ADAL" clId="{0D2B2A40-7A90-4E72-820C-57F88C58F650}" dt="2020-06-02T10:10:17.399" v="1" actId="2696"/>
        <pc:sldMkLst>
          <pc:docMk/>
          <pc:sldMk cId="3862155492" sldId="335"/>
        </pc:sldMkLst>
      </pc:sldChg>
      <pc:sldChg chg="del">
        <pc:chgData name="Johan" userId="26a08f2c-01df-42fd-8b2e-f6be77dec936" providerId="ADAL" clId="{0D2B2A40-7A90-4E72-820C-57F88C58F650}" dt="2020-06-02T10:10:23.630" v="2" actId="2696"/>
        <pc:sldMkLst>
          <pc:docMk/>
          <pc:sldMk cId="2547654265" sldId="336"/>
        </pc:sldMkLst>
      </pc:sldChg>
    </pc:docChg>
  </pc:docChgLst>
  <pc:docChgLst>
    <pc:chgData name="Bijnen, JAM (Johan)" userId="26a08f2c-01df-42fd-8b2e-f6be77dec936" providerId="ADAL" clId="{0D2B2A40-7A90-4E72-820C-57F88C58F650}"/>
    <pc:docChg chg="addSld modSld sldOrd">
      <pc:chgData name="Bijnen, JAM (Johan)" userId="26a08f2c-01df-42fd-8b2e-f6be77dec936" providerId="ADAL" clId="{0D2B2A40-7A90-4E72-820C-57F88C58F650}" dt="2020-06-09T09:32:27.722" v="24" actId="14100"/>
      <pc:docMkLst>
        <pc:docMk/>
      </pc:docMkLst>
      <pc:sldChg chg="addSp modSp mod">
        <pc:chgData name="Bijnen, JAM (Johan)" userId="26a08f2c-01df-42fd-8b2e-f6be77dec936" providerId="ADAL" clId="{0D2B2A40-7A90-4E72-820C-57F88C58F650}" dt="2020-06-09T09:32:27.722" v="24" actId="14100"/>
        <pc:sldMkLst>
          <pc:docMk/>
          <pc:sldMk cId="0" sldId="325"/>
        </pc:sldMkLst>
        <pc:spChg chg="mod">
          <ac:chgData name="Bijnen, JAM (Johan)" userId="26a08f2c-01df-42fd-8b2e-f6be77dec936" providerId="ADAL" clId="{0D2B2A40-7A90-4E72-820C-57F88C58F650}" dt="2020-06-09T09:32:27.722" v="24" actId="14100"/>
          <ac:spMkLst>
            <pc:docMk/>
            <pc:sldMk cId="0" sldId="325"/>
            <ac:spMk id="10246" creationId="{00000000-0000-0000-0000-000000000000}"/>
          </ac:spMkLst>
        </pc:spChg>
        <pc:picChg chg="add mod modCrop">
          <ac:chgData name="Bijnen, JAM (Johan)" userId="26a08f2c-01df-42fd-8b2e-f6be77dec936" providerId="ADAL" clId="{0D2B2A40-7A90-4E72-820C-57F88C58F650}" dt="2020-06-09T09:19:58.067" v="14" actId="732"/>
          <ac:picMkLst>
            <pc:docMk/>
            <pc:sldMk cId="0" sldId="325"/>
            <ac:picMk id="2" creationId="{75683961-3B83-4705-9C0B-2C5B8B6E1B75}"/>
          </ac:picMkLst>
        </pc:picChg>
      </pc:sldChg>
      <pc:sldChg chg="addSp modSp new mod ord">
        <pc:chgData name="Bijnen, JAM (Johan)" userId="26a08f2c-01df-42fd-8b2e-f6be77dec936" providerId="ADAL" clId="{0D2B2A40-7A90-4E72-820C-57F88C58F650}" dt="2020-06-09T09:32:07.348" v="23"/>
        <pc:sldMkLst>
          <pc:docMk/>
          <pc:sldMk cId="3270064624" sldId="335"/>
        </pc:sldMkLst>
        <pc:picChg chg="add mod modCrop">
          <ac:chgData name="Bijnen, JAM (Johan)" userId="26a08f2c-01df-42fd-8b2e-f6be77dec936" providerId="ADAL" clId="{0D2B2A40-7A90-4E72-820C-57F88C58F650}" dt="2020-06-09T09:31:57.733" v="21" actId="14100"/>
          <ac:picMkLst>
            <pc:docMk/>
            <pc:sldMk cId="3270064624" sldId="335"/>
            <ac:picMk id="2" creationId="{55831BB3-2BC7-4F0B-A020-6860AF98AE9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FD477E-171E-4AC3-AE9E-E045891DBEB9}" type="datetimeFigureOut">
              <a:rPr lang="nl-NL"/>
              <a:pPr>
                <a:defRPr/>
              </a:pPr>
              <a:t>9-6-2020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5E77656-9ACA-400C-A85D-1508423E2FA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87828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18436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5F332C8-B95A-4A20-A6C6-2262EA5A2117}" type="slidenum">
              <a:rPr lang="nl-NL" altLang="nl-NL" sz="1200">
                <a:latin typeface="Calibri" panose="020F0502020204030204" pitchFamily="34" charset="0"/>
              </a:rPr>
              <a:pPr algn="r" eaLnBrk="1" hangingPunct="1"/>
              <a:t>3</a:t>
            </a:fld>
            <a:endParaRPr lang="nl-NL" altLang="nl-N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891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18436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5F332C8-B95A-4A20-A6C6-2262EA5A2117}" type="slidenum">
              <a:rPr lang="nl-NL" altLang="nl-NL" sz="1200">
                <a:latin typeface="Calibri" panose="020F0502020204030204" pitchFamily="34" charset="0"/>
              </a:rPr>
              <a:pPr algn="r" eaLnBrk="1" hangingPunct="1"/>
              <a:t>4</a:t>
            </a:fld>
            <a:endParaRPr lang="nl-NL" altLang="nl-N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554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18436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5F332C8-B95A-4A20-A6C6-2262EA5A2117}" type="slidenum">
              <a:rPr lang="nl-NL" altLang="nl-NL" sz="1200">
                <a:latin typeface="Calibri" panose="020F0502020204030204" pitchFamily="34" charset="0"/>
              </a:rPr>
              <a:pPr algn="r" eaLnBrk="1" hangingPunct="1"/>
              <a:t>5</a:t>
            </a:fld>
            <a:endParaRPr lang="nl-NL" altLang="nl-N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03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19460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40F3E10-0122-42E4-80EA-0BB23A01518D}" type="slidenum">
              <a:rPr lang="nl-NL" altLang="nl-NL" sz="1200">
                <a:latin typeface="Calibri" panose="020F0502020204030204" pitchFamily="34" charset="0"/>
              </a:rPr>
              <a:pPr algn="r" eaLnBrk="1" hangingPunct="1"/>
              <a:t>6</a:t>
            </a:fld>
            <a:endParaRPr lang="nl-NL" altLang="nl-N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86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1A1E9-227B-47C5-BB0E-E5B56BDCBFA9}" type="datetimeFigureOut">
              <a:rPr lang="nl-NL"/>
              <a:pPr>
                <a:defRPr/>
              </a:pPr>
              <a:t>9-6-2020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1920E-3A46-4A95-A983-AB8AFEB27E5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90263634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14FFA-A322-4A78-BA8C-7F35FA49CC8B}" type="datetimeFigureOut">
              <a:rPr lang="nl-NL"/>
              <a:pPr>
                <a:defRPr/>
              </a:pPr>
              <a:t>9-6-2020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96B43-E290-49EC-9986-F2B032413AB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66562200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2D1F-3F4C-42B6-BD37-85EF0B0505A0}" type="datetimeFigureOut">
              <a:rPr lang="nl-NL"/>
              <a:pPr>
                <a:defRPr/>
              </a:pPr>
              <a:t>9-6-2020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AFCC9B-9752-4FD8-8ED3-FC8EAAA2E9B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0514637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5BB75-EBCE-44D3-9F7C-84586E924F82}" type="datetimeFigureOut">
              <a:rPr lang="nl-NL"/>
              <a:pPr>
                <a:defRPr/>
              </a:pPr>
              <a:t>9-6-2020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ACB2B-953B-4391-8C6B-2FBD42A3BC1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08045093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D3B75-D53B-48B9-AF38-4CD8EF98C93A}" type="datetimeFigureOut">
              <a:rPr lang="nl-NL"/>
              <a:pPr>
                <a:defRPr/>
              </a:pPr>
              <a:t>9-6-2020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00FAA6-B041-4608-9BC5-A8671D1D5DA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78367505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AE11D-8B21-4AD5-AC6A-CF78D1B5904E}" type="datetimeFigureOut">
              <a:rPr lang="nl-NL"/>
              <a:pPr>
                <a:defRPr/>
              </a:pPr>
              <a:t>9-6-2020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0B45C-621A-4BF5-B36E-141A8B6F75F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78171027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4F7F9-DBC5-4E3E-BCB7-D5C14B758F2F}" type="datetimeFigureOut">
              <a:rPr lang="nl-NL"/>
              <a:pPr>
                <a:defRPr/>
              </a:pPr>
              <a:t>9-6-2020</a:t>
            </a:fld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A9CBF-C19B-4E10-8B7C-A303B9755AF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11393578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1E581-8A54-4C1F-B89F-8D6CCDE5430D}" type="datetimeFigureOut">
              <a:rPr lang="nl-NL"/>
              <a:pPr>
                <a:defRPr/>
              </a:pPr>
              <a:t>9-6-2020</a:t>
            </a:fld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B8D81-A6CD-48FC-B36D-902EE420B4E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5659811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526FE-F9E1-44A3-B16F-45E2E57D1C5B}" type="datetimeFigureOut">
              <a:rPr lang="nl-NL"/>
              <a:pPr>
                <a:defRPr/>
              </a:pPr>
              <a:t>9-6-2020</a:t>
            </a:fld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400BF-7C0B-4A08-B157-447F992059F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22981339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5DE21-170F-4C1A-B670-7EEF25101B31}" type="datetimeFigureOut">
              <a:rPr lang="nl-NL"/>
              <a:pPr>
                <a:defRPr/>
              </a:pPr>
              <a:t>9-6-2020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2DD3E-1B32-4C7A-A3B2-877065D7569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12596684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B4424-13A0-4A30-B26A-86653661D25B}" type="datetimeFigureOut">
              <a:rPr lang="nl-NL"/>
              <a:pPr>
                <a:defRPr/>
              </a:pPr>
              <a:t>9-6-2020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D7D2B7-3BC9-469D-A47B-6D5B23CF111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05047249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9F6A80-505D-4BD7-A152-F90296369A92}" type="datetimeFigureOut">
              <a:rPr lang="nl-NL"/>
              <a:pPr>
                <a:defRPr/>
              </a:pPr>
              <a:t>9-6-2020</a:t>
            </a:fld>
            <a:endParaRPr lang="nl-NL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D6B8A6-101A-46BE-993A-9D286F86E13E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19" r:id="rId2"/>
    <p:sldLayoutId id="2147483818" r:id="rId3"/>
    <p:sldLayoutId id="2147483817" r:id="rId4"/>
    <p:sldLayoutId id="2147483816" r:id="rId5"/>
    <p:sldLayoutId id="2147483815" r:id="rId6"/>
    <p:sldLayoutId id="2147483814" r:id="rId7"/>
    <p:sldLayoutId id="2147483813" r:id="rId8"/>
    <p:sldLayoutId id="2147483812" r:id="rId9"/>
    <p:sldLayoutId id="2147483811" r:id="rId10"/>
    <p:sldLayoutId id="214748381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4"/>
          <p:cNvSpPr>
            <a:spLocks noGrp="1"/>
          </p:cNvSpPr>
          <p:nvPr>
            <p:ph type="title"/>
          </p:nvPr>
        </p:nvSpPr>
        <p:spPr>
          <a:xfrm>
            <a:off x="467544" y="550863"/>
            <a:ext cx="8004175" cy="1143000"/>
          </a:xfrm>
        </p:spPr>
        <p:txBody>
          <a:bodyPr/>
          <a:lstStyle/>
          <a:p>
            <a:pPr eaLnBrk="1" hangingPunct="1"/>
            <a:r>
              <a:rPr lang="nl-NL" altLang="nl-NL" sz="4000" dirty="0">
                <a:solidFill>
                  <a:srgbClr val="54BD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§7.3 Burgers, bedrijven en de overheid</a:t>
            </a:r>
          </a:p>
        </p:txBody>
      </p:sp>
      <p:sp>
        <p:nvSpPr>
          <p:cNvPr id="13314" name="Tijdelijke aanduiding voor inhoud 8"/>
          <p:cNvSpPr>
            <a:spLocks noGrp="1"/>
          </p:cNvSpPr>
          <p:nvPr>
            <p:ph idx="1"/>
          </p:nvPr>
        </p:nvSpPr>
        <p:spPr>
          <a:xfrm>
            <a:off x="827088" y="2060575"/>
            <a:ext cx="7991475" cy="3562350"/>
          </a:xfrm>
        </p:spPr>
        <p:txBody>
          <a:bodyPr/>
          <a:lstStyle/>
          <a:p>
            <a:pPr marL="0" indent="-514350" eaLnBrk="1" hangingPunct="1">
              <a:buClr>
                <a:srgbClr val="92D050"/>
              </a:buClr>
              <a:buFont typeface="Arial" panose="020B0604020202020204" pitchFamily="34" charset="0"/>
              <a:buNone/>
            </a:pP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In deze </a:t>
            </a:r>
            <a:r>
              <a:rPr lang="nl-NL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PowerPoint-presentatie</a:t>
            </a: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 leer je:</a:t>
            </a:r>
          </a:p>
          <a:p>
            <a:r>
              <a:rPr lang="nl-NL" dirty="0"/>
              <a:t>wat het verschil is tussen de collectieve en de particuliere sector</a:t>
            </a:r>
          </a:p>
          <a:p>
            <a:r>
              <a:rPr lang="nl-NL" dirty="0"/>
              <a:t>hoe een gemeente zijn inkomsten en uitgaven plant</a:t>
            </a:r>
          </a:p>
          <a:p>
            <a:r>
              <a:rPr lang="nl-NL" dirty="0"/>
              <a:t>wat privatisering is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Tijdelijke aanduiding voor voettekst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nl-NL" altLang="nl-NL" sz="1000" dirty="0">
                <a:solidFill>
                  <a:srgbClr val="898989"/>
                </a:solidFill>
                <a:cs typeface="Arial" panose="020B0604020202020204" pitchFamily="34" charset="0"/>
              </a:rPr>
              <a:t>© Noordhoff Uitgevers 2015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061075"/>
            <a:ext cx="2009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859330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4"/>
          <p:cNvSpPr>
            <a:spLocks noGrp="1"/>
          </p:cNvSpPr>
          <p:nvPr>
            <p:ph type="title"/>
          </p:nvPr>
        </p:nvSpPr>
        <p:spPr>
          <a:xfrm>
            <a:off x="467544" y="550863"/>
            <a:ext cx="8004175" cy="1143000"/>
          </a:xfrm>
        </p:spPr>
        <p:txBody>
          <a:bodyPr/>
          <a:lstStyle/>
          <a:p>
            <a:pPr eaLnBrk="1" hangingPunct="1"/>
            <a:r>
              <a:rPr lang="nl-NL" altLang="nl-NL" sz="4000" dirty="0">
                <a:solidFill>
                  <a:srgbClr val="54BD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§7.3 Burgers, bedrijven en de overheid</a:t>
            </a:r>
          </a:p>
        </p:txBody>
      </p:sp>
      <p:sp>
        <p:nvSpPr>
          <p:cNvPr id="13316" name="Tijdelijke aanduiding voor voettekst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nl-NL" altLang="nl-NL" sz="1000" dirty="0">
                <a:solidFill>
                  <a:srgbClr val="898989"/>
                </a:solidFill>
                <a:cs typeface="Arial" panose="020B0604020202020204" pitchFamily="34" charset="0"/>
              </a:rPr>
              <a:t>© Noordhoff Uitgevers 2015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061075"/>
            <a:ext cx="2009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D:\Pincode - 6e editie\Pincode - vmbo bb\ICT\Leerjaar 3\verkleind-beeld-Pincode-3gt\verkleind-beeld-Pincode-3gt\7 - hoofdstuk 7\8082900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805" y="2190750"/>
            <a:ext cx="4788389" cy="311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28226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 idx="4294967295"/>
          </p:nvPr>
        </p:nvSpPr>
        <p:spPr>
          <a:xfrm>
            <a:off x="457200" y="549275"/>
            <a:ext cx="8229600" cy="1143000"/>
          </a:xfrm>
        </p:spPr>
        <p:txBody>
          <a:bodyPr anchor="t"/>
          <a:lstStyle/>
          <a:p>
            <a:pPr eaLnBrk="1" hangingPunct="1"/>
            <a:r>
              <a:rPr lang="nl-NL" altLang="nl-NL" sz="3600" dirty="0">
                <a:solidFill>
                  <a:srgbClr val="54BDF2"/>
                </a:solidFill>
              </a:rPr>
              <a:t>Collectieve sector</a:t>
            </a:r>
          </a:p>
        </p:txBody>
      </p:sp>
      <p:sp>
        <p:nvSpPr>
          <p:cNvPr id="11268" name="Tekstvak 8"/>
          <p:cNvSpPr txBox="1">
            <a:spLocks noChangeArrowheads="1"/>
          </p:cNvSpPr>
          <p:nvPr/>
        </p:nvSpPr>
        <p:spPr bwMode="auto">
          <a:xfrm>
            <a:off x="755650" y="1773238"/>
            <a:ext cx="770572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800" dirty="0"/>
              <a:t>De overheid en de instellingen voor de sociale verzekeringen vormen samen de </a:t>
            </a:r>
            <a:r>
              <a:rPr lang="nl-NL" altLang="nl-NL" sz="2800" i="1" dirty="0"/>
              <a:t>collectieve sector</a:t>
            </a:r>
            <a:r>
              <a:rPr lang="nl-NL" altLang="nl-NL" sz="2800" dirty="0"/>
              <a:t>.</a:t>
            </a:r>
          </a:p>
          <a:p>
            <a:pPr eaLnBrk="1" hangingPunct="1">
              <a:buFontTx/>
              <a:buChar char="•"/>
            </a:pPr>
            <a:endParaRPr lang="nl-NL" altLang="nl-NL" sz="2800" dirty="0"/>
          </a:p>
          <a:p>
            <a:pPr eaLnBrk="1" hangingPunct="1"/>
            <a:r>
              <a:rPr lang="nl-NL" altLang="nl-NL" sz="2800" dirty="0"/>
              <a:t>Alle goederen en diensten die de collectieve sector levert, zijn voor iedereen bestemd.</a:t>
            </a:r>
          </a:p>
          <a:p>
            <a:pPr eaLnBrk="1" hangingPunct="1">
              <a:buFontTx/>
              <a:buChar char="•"/>
            </a:pPr>
            <a:endParaRPr lang="nl-NL" altLang="nl-NL" sz="2800" dirty="0"/>
          </a:p>
          <a:p>
            <a:pPr eaLnBrk="1" hangingPunct="1"/>
            <a:r>
              <a:rPr lang="nl-NL" altLang="nl-NL" sz="2800" dirty="0"/>
              <a:t>De collectieve sector streeft niet naar winst, </a:t>
            </a:r>
            <a:r>
              <a:rPr lang="nl-NL" sz="2800" dirty="0"/>
              <a:t>maar ze moet wel uitkomen met haar geld. Daarom maken deze instellingen elk jaar een begroting.</a:t>
            </a:r>
            <a:endParaRPr lang="nl-NL" altLang="nl-NL" sz="2800" dirty="0"/>
          </a:p>
          <a:p>
            <a:pPr eaLnBrk="1" hangingPunct="1"/>
            <a:endParaRPr lang="nl-NL" altLang="nl-NL" sz="2800" dirty="0"/>
          </a:p>
        </p:txBody>
      </p:sp>
      <p:sp>
        <p:nvSpPr>
          <p:cNvPr id="11269" name="Tekstvak 11"/>
          <p:cNvSpPr txBox="1">
            <a:spLocks noChangeArrowheads="1"/>
          </p:cNvSpPr>
          <p:nvPr/>
        </p:nvSpPr>
        <p:spPr bwMode="auto">
          <a:xfrm>
            <a:off x="5364163" y="2852738"/>
            <a:ext cx="3779837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sz="1800"/>
          </a:p>
          <a:p>
            <a:pPr eaLnBrk="1" hangingPunct="1"/>
            <a:endParaRPr lang="nl-NL" altLang="nl-NL" sz="2800">
              <a:latin typeface="Corbel" panose="020B0503020204020204" pitchFamily="34" charset="0"/>
            </a:endParaRPr>
          </a:p>
          <a:p>
            <a:pPr eaLnBrk="1" hangingPunct="1"/>
            <a:endParaRPr lang="nl-NL" altLang="nl-NL" sz="1800">
              <a:latin typeface="Corbel" panose="020B0503020204020204" pitchFamily="34" charset="0"/>
            </a:endParaRPr>
          </a:p>
        </p:txBody>
      </p:sp>
      <p:sp>
        <p:nvSpPr>
          <p:cNvPr id="11271" name="Tijdelijke aanduiding voor voettekst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1000" dirty="0">
                <a:solidFill>
                  <a:srgbClr val="898989"/>
                </a:solidFill>
              </a:rPr>
              <a:t>© Noordhoff Uitgevers 2015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061075"/>
            <a:ext cx="2009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55520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 idx="4294967295"/>
          </p:nvPr>
        </p:nvSpPr>
        <p:spPr>
          <a:xfrm>
            <a:off x="457200" y="549275"/>
            <a:ext cx="8229600" cy="1143000"/>
          </a:xfrm>
        </p:spPr>
        <p:txBody>
          <a:bodyPr anchor="t"/>
          <a:lstStyle/>
          <a:p>
            <a:pPr eaLnBrk="1" hangingPunct="1"/>
            <a:r>
              <a:rPr lang="nl-NL" altLang="nl-NL" sz="3600" dirty="0">
                <a:solidFill>
                  <a:srgbClr val="54BDF2"/>
                </a:solidFill>
              </a:rPr>
              <a:t>Inkomsten van de gemeente</a:t>
            </a:r>
          </a:p>
        </p:txBody>
      </p:sp>
      <p:sp>
        <p:nvSpPr>
          <p:cNvPr id="11268" name="Tekstvak 8"/>
          <p:cNvSpPr txBox="1">
            <a:spLocks noChangeArrowheads="1"/>
          </p:cNvSpPr>
          <p:nvPr/>
        </p:nvSpPr>
        <p:spPr bwMode="auto">
          <a:xfrm>
            <a:off x="755650" y="1773238"/>
            <a:ext cx="770572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sz="2800" dirty="0"/>
              <a:t>Om de uitgaven te kunnen betalen, heeft een gemeente inkomsten nodig. </a:t>
            </a:r>
          </a:p>
          <a:p>
            <a:r>
              <a:rPr lang="nl-NL" sz="2800" dirty="0"/>
              <a:t>De gemeente krijgt haar inkomsten van: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het Rijk.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de gemeentelijke belastingen (bijvoorbeeld  de onroerendezaakbelasting).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burgers die betalen voor de afvalstoffenheffing, rioolrechten en leges. Leges zijn vergoedingen die je bijvoorbeeld voor je nieuwe ID-kaart betaalt.</a:t>
            </a:r>
            <a:endParaRPr lang="nl-NL" altLang="nl-NL" sz="2800" dirty="0"/>
          </a:p>
        </p:txBody>
      </p:sp>
      <p:sp>
        <p:nvSpPr>
          <p:cNvPr id="11271" name="Tijdelijke aanduiding voor voettekst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1000" dirty="0">
                <a:solidFill>
                  <a:srgbClr val="898989"/>
                </a:solidFill>
              </a:rPr>
              <a:t>© Noordhoff Uitgevers 2015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061075"/>
            <a:ext cx="2009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67884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 idx="4294967295"/>
          </p:nvPr>
        </p:nvSpPr>
        <p:spPr>
          <a:xfrm>
            <a:off x="457200" y="549275"/>
            <a:ext cx="8229600" cy="1143000"/>
          </a:xfrm>
        </p:spPr>
        <p:txBody>
          <a:bodyPr anchor="t"/>
          <a:lstStyle/>
          <a:p>
            <a:pPr eaLnBrk="1" hangingPunct="1"/>
            <a:r>
              <a:rPr lang="nl-NL" altLang="nl-NL" sz="3600" dirty="0">
                <a:solidFill>
                  <a:srgbClr val="54BDF2"/>
                </a:solidFill>
              </a:rPr>
              <a:t>Tekorten oplossen</a:t>
            </a:r>
          </a:p>
        </p:txBody>
      </p:sp>
      <p:sp>
        <p:nvSpPr>
          <p:cNvPr id="11268" name="Tekstvak 8"/>
          <p:cNvSpPr txBox="1">
            <a:spLocks noChangeArrowheads="1"/>
          </p:cNvSpPr>
          <p:nvPr/>
        </p:nvSpPr>
        <p:spPr bwMode="auto">
          <a:xfrm>
            <a:off x="755650" y="1773238"/>
            <a:ext cx="770572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sz="2800" dirty="0"/>
              <a:t>Als een gemeente (of het Rijk) geld tekortkomt op haar begroting, zijn er drie mogelijke oplossingen: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de inkomsten laten toenemen door de tarieven van belastingen en andere heffingen te verhogen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bezuinigen op de uitgaven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geld lenen</a:t>
            </a:r>
            <a:endParaRPr lang="nl-NL" altLang="nl-NL" sz="2800" dirty="0"/>
          </a:p>
        </p:txBody>
      </p:sp>
      <p:sp>
        <p:nvSpPr>
          <p:cNvPr id="11271" name="Tijdelijke aanduiding voor voettekst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1000" dirty="0">
                <a:solidFill>
                  <a:srgbClr val="898989"/>
                </a:solidFill>
              </a:rPr>
              <a:t>© Noordhoff Uitgevers 2015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061075"/>
            <a:ext cx="2009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26433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 idx="4294967295"/>
          </p:nvPr>
        </p:nvSpPr>
        <p:spPr>
          <a:xfrm>
            <a:off x="493712" y="549275"/>
            <a:ext cx="8229600" cy="1143000"/>
          </a:xfrm>
        </p:spPr>
        <p:txBody>
          <a:bodyPr anchor="t"/>
          <a:lstStyle/>
          <a:p>
            <a:pPr eaLnBrk="1" hangingPunct="1"/>
            <a:r>
              <a:rPr lang="nl-NL" altLang="nl-NL" sz="3600" dirty="0">
                <a:solidFill>
                  <a:srgbClr val="54BDF2"/>
                </a:solidFill>
              </a:rPr>
              <a:t>Particuliere sector</a:t>
            </a:r>
          </a:p>
        </p:txBody>
      </p:sp>
      <p:sp>
        <p:nvSpPr>
          <p:cNvPr id="11268" name="Tekstvak 8"/>
          <p:cNvSpPr txBox="1">
            <a:spLocks noChangeArrowheads="1"/>
          </p:cNvSpPr>
          <p:nvPr/>
        </p:nvSpPr>
        <p:spPr bwMode="auto">
          <a:xfrm>
            <a:off x="584200" y="1844675"/>
            <a:ext cx="802024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dirty="0"/>
              <a:t>De </a:t>
            </a:r>
            <a:r>
              <a:rPr lang="nl-NL" altLang="nl-NL" i="1" dirty="0"/>
              <a:t>particuliere sector</a:t>
            </a:r>
            <a:r>
              <a:rPr lang="nl-NL" altLang="nl-NL" dirty="0"/>
              <a:t> bestaat uit bedrijven en burgers.</a:t>
            </a:r>
          </a:p>
          <a:p>
            <a:pPr eaLnBrk="1" hangingPunct="1"/>
            <a:endParaRPr lang="nl-NL" altLang="nl-NL" dirty="0"/>
          </a:p>
          <a:p>
            <a:pPr eaLnBrk="1" hangingPunct="1"/>
            <a:r>
              <a:rPr lang="nl-NL" altLang="nl-NL" dirty="0"/>
              <a:t>Bedrijven in de particuliere sector streven naar winst.</a:t>
            </a:r>
          </a:p>
          <a:p>
            <a:r>
              <a:rPr lang="nl-NL" altLang="nl-NL" dirty="0"/>
              <a:t>Deze sector heeft te maken met </a:t>
            </a:r>
            <a:r>
              <a:rPr lang="nl-NL" altLang="nl-NL" i="1" dirty="0"/>
              <a:t>marktwerking</a:t>
            </a:r>
            <a:r>
              <a:rPr lang="nl-NL" altLang="nl-NL" dirty="0"/>
              <a:t>: de aanbieders van producten concurreren met elkaar.</a:t>
            </a:r>
          </a:p>
          <a:p>
            <a:r>
              <a:rPr lang="nl-NL" dirty="0"/>
              <a:t>Ze moeten daarom: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goede kwaliteit leveren.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hun prijzen laag houden. Dat kan alleen als ze hun bedrijfskosten laag houden.</a:t>
            </a:r>
            <a:endParaRPr lang="nl-NL" altLang="nl-NL" dirty="0">
              <a:latin typeface="Corbel" panose="020B0503020204020204" pitchFamily="34" charset="0"/>
            </a:endParaRPr>
          </a:p>
        </p:txBody>
      </p:sp>
      <p:sp>
        <p:nvSpPr>
          <p:cNvPr id="12293" name="Tekstvak 11"/>
          <p:cNvSpPr txBox="1">
            <a:spLocks noChangeArrowheads="1"/>
          </p:cNvSpPr>
          <p:nvPr/>
        </p:nvSpPr>
        <p:spPr bwMode="auto">
          <a:xfrm>
            <a:off x="5364163" y="2852738"/>
            <a:ext cx="3779837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sz="1800"/>
          </a:p>
          <a:p>
            <a:pPr eaLnBrk="1" hangingPunct="1"/>
            <a:endParaRPr lang="nl-NL" altLang="nl-NL" sz="2800">
              <a:latin typeface="Corbel" panose="020B0503020204020204" pitchFamily="34" charset="0"/>
            </a:endParaRPr>
          </a:p>
          <a:p>
            <a:pPr eaLnBrk="1" hangingPunct="1"/>
            <a:endParaRPr lang="nl-NL" altLang="nl-NL" sz="1800">
              <a:latin typeface="Corbel" panose="020B0503020204020204" pitchFamily="34" charset="0"/>
            </a:endParaRPr>
          </a:p>
        </p:txBody>
      </p:sp>
      <p:sp>
        <p:nvSpPr>
          <p:cNvPr id="12295" name="Tijdelijke aanduiding voor voettekst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1000" dirty="0">
                <a:solidFill>
                  <a:srgbClr val="898989"/>
                </a:solidFill>
              </a:rPr>
              <a:t>© Noordhoff Uitgevers 2015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061075"/>
            <a:ext cx="2009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64703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5831BB3-2BC7-4F0B-A020-6860AF98AE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1" t="57485" r="4409" b="12573"/>
          <a:stretch/>
        </p:blipFill>
        <p:spPr>
          <a:xfrm>
            <a:off x="726379" y="1052736"/>
            <a:ext cx="789599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64624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/>
          </p:cNvSpPr>
          <p:nvPr/>
        </p:nvSpPr>
        <p:spPr bwMode="auto">
          <a:xfrm>
            <a:off x="519113" y="528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3600" dirty="0">
                <a:solidFill>
                  <a:srgbClr val="54BDF2"/>
                </a:solidFill>
              </a:rPr>
              <a:t>Privatiseren</a:t>
            </a:r>
          </a:p>
        </p:txBody>
      </p:sp>
      <p:sp>
        <p:nvSpPr>
          <p:cNvPr id="47108" name="Tekstvak 10"/>
          <p:cNvSpPr txBox="1">
            <a:spLocks noChangeArrowheads="1"/>
          </p:cNvSpPr>
          <p:nvPr/>
        </p:nvSpPr>
        <p:spPr bwMode="auto">
          <a:xfrm>
            <a:off x="827088" y="2852738"/>
            <a:ext cx="79216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sz="2800">
              <a:latin typeface="Corbel" panose="020B0503020204020204" pitchFamily="34" charset="0"/>
            </a:endParaRPr>
          </a:p>
          <a:p>
            <a:pPr eaLnBrk="1" hangingPunct="1"/>
            <a:endParaRPr lang="nl-NL" altLang="nl-NL" sz="1800">
              <a:latin typeface="Corbel" panose="020B0503020204020204" pitchFamily="34" charset="0"/>
            </a:endParaRPr>
          </a:p>
        </p:txBody>
      </p:sp>
      <p:sp>
        <p:nvSpPr>
          <p:cNvPr id="10246" name="Rechthoek 9"/>
          <p:cNvSpPr>
            <a:spLocks noChangeArrowheads="1"/>
          </p:cNvSpPr>
          <p:nvPr/>
        </p:nvSpPr>
        <p:spPr bwMode="auto">
          <a:xfrm>
            <a:off x="755649" y="1129414"/>
            <a:ext cx="734474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800" dirty="0"/>
              <a:t>Privatiseren is het uitbesteden van taken van de overheid aan bedrijven uit de </a:t>
            </a:r>
            <a:r>
              <a:rPr lang="nl-NL" altLang="nl-NL" sz="2800" i="1" dirty="0"/>
              <a:t>particuliere sector</a:t>
            </a:r>
            <a:r>
              <a:rPr lang="nl-NL" altLang="nl-NL" sz="2800" dirty="0"/>
              <a:t>.</a:t>
            </a:r>
          </a:p>
          <a:p>
            <a:pPr eaLnBrk="1" hangingPunct="1"/>
            <a:endParaRPr lang="nl-NL" altLang="nl-NL" sz="2800" dirty="0"/>
          </a:p>
          <a:p>
            <a:pPr eaLnBrk="1" hangingPunct="1"/>
            <a:r>
              <a:rPr lang="nl-NL" altLang="nl-NL" sz="2800" dirty="0"/>
              <a:t>De overheid doet dit, omdat ze denkt dat particuliere bedrijven dit goedkoper of beter kunnen doen dan de overheid zelf.</a:t>
            </a:r>
          </a:p>
        </p:txBody>
      </p:sp>
      <p:sp>
        <p:nvSpPr>
          <p:cNvPr id="47111" name="Tijdelijke aanduiding voor voettekst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1000" dirty="0">
                <a:solidFill>
                  <a:srgbClr val="898989"/>
                </a:solidFill>
              </a:rPr>
              <a:t>© Noordhoff Uitgevers 2015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061075"/>
            <a:ext cx="2009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75683961-3B83-4705-9C0B-2C5B8B6E1B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24" t="51520" r="5177" b="11731"/>
          <a:stretch/>
        </p:blipFill>
        <p:spPr>
          <a:xfrm>
            <a:off x="2195736" y="4189566"/>
            <a:ext cx="3456384" cy="252028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utoUpdateAnimBg="0"/>
    </p:bld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234</TotalTime>
  <Words>332</Words>
  <Application>Microsoft Office PowerPoint</Application>
  <PresentationFormat>Diavoorstelling (4:3)</PresentationFormat>
  <Paragraphs>48</Paragraphs>
  <Slides>8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Standaardontwerp</vt:lpstr>
      <vt:lpstr>§7.3 Burgers, bedrijven en de overheid</vt:lpstr>
      <vt:lpstr>§7.3 Burgers, bedrijven en de overheid</vt:lpstr>
      <vt:lpstr>Collectieve sector</vt:lpstr>
      <vt:lpstr>Inkomsten van de gemeente</vt:lpstr>
      <vt:lpstr>Tekorten oplossen</vt:lpstr>
      <vt:lpstr>Particuliere sector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rob van der feen</dc:creator>
  <cp:lastModifiedBy>Bijnen, JAM (Johan)</cp:lastModifiedBy>
  <cp:revision>225</cp:revision>
  <dcterms:created xsi:type="dcterms:W3CDTF">2009-03-16T17:34:45Z</dcterms:created>
  <dcterms:modified xsi:type="dcterms:W3CDTF">2020-06-09T09:32:48Z</dcterms:modified>
</cp:coreProperties>
</file>